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tags/tag46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4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16" r:id="rId2"/>
    <p:sldId id="481" r:id="rId3"/>
    <p:sldId id="537" r:id="rId4"/>
    <p:sldId id="566" r:id="rId5"/>
    <p:sldId id="568" r:id="rId6"/>
    <p:sldId id="569" r:id="rId7"/>
    <p:sldId id="570" r:id="rId8"/>
    <p:sldId id="576" r:id="rId9"/>
    <p:sldId id="577" r:id="rId10"/>
    <p:sldId id="578" r:id="rId11"/>
    <p:sldId id="579" r:id="rId12"/>
    <p:sldId id="584" r:id="rId13"/>
    <p:sldId id="585" r:id="rId14"/>
    <p:sldId id="586" r:id="rId15"/>
    <p:sldId id="589" r:id="rId16"/>
    <p:sldId id="590" r:id="rId17"/>
    <p:sldId id="601" r:id="rId18"/>
    <p:sldId id="602" r:id="rId19"/>
    <p:sldId id="603" r:id="rId20"/>
    <p:sldId id="604" r:id="rId21"/>
    <p:sldId id="594" r:id="rId22"/>
    <p:sldId id="605" r:id="rId23"/>
    <p:sldId id="607" r:id="rId24"/>
    <p:sldId id="610" r:id="rId25"/>
    <p:sldId id="611" r:id="rId26"/>
    <p:sldId id="479" r:id="rId27"/>
    <p:sldId id="595" r:id="rId28"/>
    <p:sldId id="483" r:id="rId29"/>
    <p:sldId id="487" r:id="rId30"/>
    <p:sldId id="488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E82583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2" d="100"/>
          <a:sy n="72" d="100"/>
        </p:scale>
        <p:origin x="-432" y="92"/>
      </p:cViewPr>
      <p:guideLst>
        <p:guide orient="horz" pos="22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5.xml"/><Relationship Id="rId7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jpeg"/><Relationship Id="rId11" Type="http://schemas.openxmlformats.org/officeDocument/2006/relationships/image" Target="../media/image17.jpe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4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image" Target="../media/image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4.xml"/><Relationship Id="rId7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18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.xml"/><Relationship Id="rId7" Type="http://schemas.openxmlformats.org/officeDocument/2006/relationships/image" Target="../media/image5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.jpeg"/><Relationship Id="rId11" Type="http://schemas.openxmlformats.org/officeDocument/2006/relationships/image" Target="../media/image17.jpe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14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0.xml"/><Relationship Id="rId7" Type="http://schemas.openxmlformats.org/officeDocument/2006/relationships/image" Target="../media/image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4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3.xml"/><Relationship Id="rId7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14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6.xml"/><Relationship Id="rId7" Type="http://schemas.openxmlformats.org/officeDocument/2006/relationships/image" Target="../media/image5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9.xml"/><Relationship Id="rId7" Type="http://schemas.openxmlformats.org/officeDocument/2006/relationships/image" Target="../media/image5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5.xml"/><Relationship Id="rId10" Type="http://schemas.openxmlformats.org/officeDocument/2006/relationships/image" Target="../media/image18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2.xml"/><Relationship Id="rId7" Type="http://schemas.openxmlformats.org/officeDocument/2006/relationships/image" Target="../media/image1.jpe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jpeg"/><Relationship Id="rId4" Type="http://schemas.openxmlformats.org/officeDocument/2006/relationships/tags" Target="../tags/tag43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6.xml"/><Relationship Id="rId7" Type="http://schemas.openxmlformats.org/officeDocument/2006/relationships/image" Target="../media/image5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jpe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.jpeg"/><Relationship Id="rId9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52.xml"/><Relationship Id="rId7" Type="http://schemas.openxmlformats.org/officeDocument/2006/relationships/image" Target="../media/image1.jpeg"/><Relationship Id="rId12" Type="http://schemas.openxmlformats.org/officeDocument/2006/relationships/image" Target="../media/image40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5" Type="http://schemas.openxmlformats.org/officeDocument/2006/relationships/tags" Target="../tags/tag54.xml"/><Relationship Id="rId10" Type="http://schemas.openxmlformats.org/officeDocument/2006/relationships/image" Target="../media/image43.jpeg"/><Relationship Id="rId4" Type="http://schemas.openxmlformats.org/officeDocument/2006/relationships/tags" Target="../tags/tag53.xml"/><Relationship Id="rId9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image" Target="../media/image13.jpe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1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4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jpeg"/><Relationship Id="rId11" Type="http://schemas.openxmlformats.org/officeDocument/2006/relationships/image" Target="../media/image10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5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.xml"/><Relationship Id="rId7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6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 图形与几何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3669665" y="410494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44457"/>
                <a:gd name="adj2" fmla="val -204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长方体和正方体有哪些相同点? 有哪些不同点? </a:t>
              </a:r>
            </a:p>
          </p:txBody>
        </p:sp>
      </p:grpSp>
      <p:graphicFrame>
        <p:nvGraphicFramePr>
          <p:cNvPr id="6190" name="表格 6189"/>
          <p:cNvGraphicFramePr/>
          <p:nvPr/>
        </p:nvGraphicFramePr>
        <p:xfrm>
          <a:off x="1779905" y="2225675"/>
          <a:ext cx="9851390" cy="3714750"/>
        </p:xfrm>
        <a:graphic>
          <a:graphicData uri="http://schemas.openxmlformats.org/drawingml/2006/table">
            <a:tbl>
              <a:tblPr/>
              <a:tblGrid>
                <a:gridCol w="1753235"/>
                <a:gridCol w="4226560"/>
                <a:gridCol w="3871595"/>
              </a:tblGrid>
              <a:tr h="629920"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zh-CN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长方体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正方体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58165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相同点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个面、</a:t>
                      </a: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12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条棱、</a:t>
                      </a: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8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个顶点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77060">
                <a:tc rowSpan="2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不同点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个面都是长方形（有时有两个</a:t>
                      </a:r>
                      <a:r>
                        <a:rPr lang="zh-CN" altLang="en-US" sz="280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  <a:sym typeface="+mn-ea"/>
                        </a:rPr>
                        <a:t>相对的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面是正方形），相对面完全相同。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个面都是正方形，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个面完全相同。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相对棱的长度相等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12</a:t>
                      </a:r>
                      <a:r>
                        <a:rPr lang="zh-CN" altLang="en-US" sz="2800" b="0" dirty="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条棱长度都相等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8" name="Rectangle 88"/>
          <p:cNvSpPr/>
          <p:nvPr/>
        </p:nvSpPr>
        <p:spPr>
          <a:xfrm>
            <a:off x="4570730" y="5980748"/>
            <a:ext cx="4294188" cy="6032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正方体是特殊的长方体。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85667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一个长方体的底面周长是28 cm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高是7 cm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这个长方体的棱长总和是多少?</a:t>
            </a: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8055" y="3166745"/>
            <a:ext cx="75164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棱长总和</a:t>
            </a:r>
            <a:r>
              <a:rPr lang="zh-CN"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：</a:t>
            </a:r>
            <a:r>
              <a:rPr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28×2</a:t>
            </a:r>
            <a:r>
              <a:rPr lang="zh-CN"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＋</a:t>
            </a:r>
            <a:r>
              <a:rPr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7×4=84(cm)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长方体和正方体的表面积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长方体和正方体的表面积公式各是什么?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25" name="r164.jpg" descr="id:2147513331;FounderCES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9890" y="2298700"/>
            <a:ext cx="4826635" cy="13843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7510" y="3683000"/>
            <a:ext cx="9892030" cy="16662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defTabSz="914400" hangingPunct="0">
              <a:lnSpc>
                <a:spcPct val="160000"/>
              </a:lnSpc>
            </a:pP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长方体的表面积=（长×宽+长×高+宽×高）×2，</a:t>
            </a:r>
          </a:p>
          <a:p>
            <a:pPr defTabSz="914400" hangingPunct="0">
              <a:lnSpc>
                <a:spcPct val="160000"/>
              </a:lnSpc>
            </a:pP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用字母表示是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=(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ah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bh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)×2。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67510" y="5683250"/>
            <a:ext cx="10201275" cy="5835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正方体的表面积=边长×边长×6，用字母表示是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=6</a:t>
            </a:r>
            <a:r>
              <a:rPr lang="zh-CN" altLang="en-US" sz="3200" b="0" i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3200" b="0" baseline="300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958465" y="1062355"/>
            <a:ext cx="92335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工人师傅修建了一个长50 m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宽30 m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深2 m的长方体游泳池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这个游泳池的占地面积是多少平方米?如果给这个游泳池的底面和四周抹上水泥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那么抹水泥的面积是多少平方米?</a:t>
            </a:r>
          </a:p>
        </p:txBody>
      </p:sp>
      <p:sp>
        <p:nvSpPr>
          <p:cNvPr id="60" name="椭圆 59"/>
          <p:cNvSpPr/>
          <p:nvPr/>
        </p:nvSpPr>
        <p:spPr>
          <a:xfrm>
            <a:off x="3751382" y="63366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6345" y="4051300"/>
            <a:ext cx="75164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占地面积</a:t>
            </a:r>
            <a:r>
              <a:rPr 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50×30=1500(m</a:t>
            </a:r>
            <a:r>
              <a:rPr 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²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6820" y="4806950"/>
            <a:ext cx="881126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抹水泥的面积</a:t>
            </a:r>
            <a:r>
              <a:rPr 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30×50+30×2×2+50×2×2=1820(m</a:t>
            </a: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²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求下面图形的表面积。</a:t>
            </a:r>
          </a:p>
        </p:txBody>
      </p:sp>
      <p:pic>
        <p:nvPicPr>
          <p:cNvPr id="1327" name="r165.jpg" descr="id:2147513345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8055" y="2009140"/>
            <a:ext cx="5922645" cy="1950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06345" y="4051300"/>
            <a:ext cx="100533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长方体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=2×(30×8+30×10+10×8)=1240(dm</a:t>
            </a:r>
            <a:r>
              <a:rPr 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²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6830" y="5003800"/>
            <a:ext cx="75164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lang="zh-CN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</a:t>
            </a:r>
            <a:r>
              <a:rPr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方体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=2×2×6=24(cm</a:t>
            </a: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²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长方体和正方体的体积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长方体和正方体的体积公式各是什么?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25" name="r164.jpg" descr="id:2147513331;FounderCES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9890" y="2298700"/>
            <a:ext cx="4826635" cy="13843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7510" y="3949700"/>
            <a:ext cx="9892030" cy="8788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defTabSz="914400" hangingPunct="0">
              <a:lnSpc>
                <a:spcPct val="160000"/>
              </a:lnSpc>
            </a:pP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长方体的体积=长×宽×高，用字母表示是</a:t>
            </a:r>
            <a:r>
              <a:rPr lang="zh-CN" altLang="en-US" sz="3200" i="1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V</a:t>
            </a:r>
            <a:r>
              <a:rPr lang="zh-CN" altLang="en-US" sz="3200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=</a:t>
            </a:r>
            <a:r>
              <a:rPr lang="zh-CN" altLang="en-US" sz="3200" i="1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abh</a:t>
            </a:r>
            <a:r>
              <a:rPr lang="zh-CN" altLang="en-US" sz="3200" b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67510" y="5283200"/>
            <a:ext cx="10028555" cy="5835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正方体的体积=棱长×棱长×棱长，用字母表示是</a:t>
            </a:r>
            <a:r>
              <a:rPr lang="zh-CN" altLang="en-US" sz="3200" i="1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V</a:t>
            </a:r>
            <a:r>
              <a:rPr lang="zh-CN" altLang="en-US" sz="3200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=</a:t>
            </a:r>
            <a:r>
              <a:rPr lang="zh-CN" altLang="en-US" sz="3200" i="1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</a:t>
            </a:r>
            <a:r>
              <a:rPr lang="zh-CN" altLang="en-US" sz="3200" baseline="30000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7030A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。</a:t>
            </a:r>
            <a:endParaRPr lang="zh-CN" altLang="en-US" sz="3200" b="0" dirty="0">
              <a:solidFill>
                <a:srgbClr val="7030A0"/>
              </a:solidFill>
              <a:latin typeface="Times New Roman" panose="02020603050405020304" charset="0"/>
              <a:ea typeface="楷体_GB2312" panose="0201060903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958465" y="1062355"/>
            <a:ext cx="92335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从一个长15厘米、宽和高都是5厘米的长方体上截下一个最大的正方体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剩下部分的体积是多少立方厘米?</a:t>
            </a:r>
          </a:p>
        </p:txBody>
      </p:sp>
      <p:sp>
        <p:nvSpPr>
          <p:cNvPr id="60" name="椭圆 59"/>
          <p:cNvSpPr/>
          <p:nvPr/>
        </p:nvSpPr>
        <p:spPr>
          <a:xfrm>
            <a:off x="3751382" y="63366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730625" y="273522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41977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怎样截取一个最大的正方体?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93325" y="360299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68266" y="4625975"/>
            <a:ext cx="6965295" cy="2417445"/>
            <a:chOff x="1155" y="7665"/>
            <a:chExt cx="15584" cy="3807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7665"/>
              <a:ext cx="11512" cy="2737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长、宽、高分别是5厘米</a:t>
              </a:r>
              <a:r>
                <a:rPr kumimoji="0" 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，</a:t>
              </a: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即棱长为5厘米</a:t>
              </a:r>
              <a:r>
                <a:rPr kumimoji="0" 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，</a:t>
              </a: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这就是最大的正方体。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1155" y="7825"/>
              <a:ext cx="3606" cy="36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958465" y="1062355"/>
            <a:ext cx="92335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从一个长15厘米、宽和高都是5厘米的长方体上截下一个最大的正方体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剩下部分的体积是多少立方厘米?</a:t>
            </a:r>
          </a:p>
        </p:txBody>
      </p:sp>
      <p:sp>
        <p:nvSpPr>
          <p:cNvPr id="60" name="椭圆 59"/>
          <p:cNvSpPr/>
          <p:nvPr/>
        </p:nvSpPr>
        <p:spPr>
          <a:xfrm>
            <a:off x="3751382" y="63366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730625" y="273522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18019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题目问的是长方体剩下部分的体积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那该怎么办?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93325" y="360299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68266" y="4727575"/>
            <a:ext cx="6965295" cy="2315845"/>
            <a:chOff x="1155" y="7825"/>
            <a:chExt cx="15584" cy="3647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8128"/>
              <a:ext cx="11512" cy="1811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用原来大长方体的体积减去正方体的体积。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1155" y="7825"/>
              <a:ext cx="3606" cy="36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 察 物 体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958465" y="1062355"/>
            <a:ext cx="92335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从一个长15厘米、宽和高都是5厘米的长方体上截下一个最大的正方体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剩下部分的体积是多少立方厘米?</a:t>
            </a:r>
          </a:p>
        </p:txBody>
      </p:sp>
      <p:sp>
        <p:nvSpPr>
          <p:cNvPr id="60" name="椭圆 59"/>
          <p:cNvSpPr/>
          <p:nvPr/>
        </p:nvSpPr>
        <p:spPr>
          <a:xfrm>
            <a:off x="3751382" y="63366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8465" y="3676015"/>
            <a:ext cx="874458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剩下部分的体积</a:t>
            </a:r>
            <a:r>
              <a:rPr 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15×5×5-5×5×5=250(立方厘米)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求下面图形的体积。</a:t>
            </a:r>
          </a:p>
        </p:txBody>
      </p:sp>
      <p:pic>
        <p:nvPicPr>
          <p:cNvPr id="1330" name="r165.jpg" descr="id:2147513366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010" y="2023110"/>
            <a:ext cx="5571490" cy="1835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6820" y="4120515"/>
            <a:ext cx="641413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</a:t>
            </a:r>
            <a:r>
              <a:rPr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长方体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=30×8×10=2400(dm</a:t>
            </a:r>
            <a:r>
              <a:rPr 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³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6820" y="5011420"/>
            <a:ext cx="75164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</a:t>
            </a:r>
            <a:r>
              <a:rPr lang="zh-CN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</a:t>
            </a:r>
            <a:r>
              <a:rPr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方体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=2×2×2=8(cm</a:t>
            </a: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³</a:t>
            </a:r>
            <a:r>
              <a:rPr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容积和容积单位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5396865" y="276860"/>
            <a:ext cx="25285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填写下表:</a:t>
            </a:r>
          </a:p>
        </p:txBody>
      </p:sp>
      <p:sp>
        <p:nvSpPr>
          <p:cNvPr id="60" name="椭圆 59"/>
          <p:cNvSpPr/>
          <p:nvPr/>
        </p:nvSpPr>
        <p:spPr>
          <a:xfrm>
            <a:off x="3751382" y="53841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2970847" y="1181100"/>
          <a:ext cx="8820150" cy="5389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9130"/>
                <a:gridCol w="1344295"/>
                <a:gridCol w="2747010"/>
                <a:gridCol w="4069715"/>
              </a:tblGrid>
              <a:tr h="50673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体积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容积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703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区</a:t>
                      </a:r>
                    </a:p>
                    <a:p>
                      <a:pPr indent="0" algn="ctr">
                        <a:buNone/>
                      </a:pP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别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意义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不同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80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测量方法不同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86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单位名称不同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73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联  系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073650" y="1607820"/>
            <a:ext cx="26600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物体所占空间的大小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叫做物体的体积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33665" y="1664970"/>
            <a:ext cx="40570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一个容器所能容纳物体的体积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叫做这个容器的容积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11420" y="3249295"/>
            <a:ext cx="278511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从物体外部测量长、宽、高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25435" y="3256280"/>
            <a:ext cx="368046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从容器里面测量长、宽、高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73650" y="4627880"/>
            <a:ext cx="278511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³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 dm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³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 cm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³</a:t>
            </a:r>
            <a:endParaRPr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97165" y="4247515"/>
            <a:ext cx="39935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容积单位:L和mL,计量固体时用体积单位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73650" y="5334000"/>
            <a:ext cx="671703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1.容积的大小是通过所能容纳的体积表示出来的。2.计算方法相同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  <p:bldP spid="5" grpId="0"/>
      <p:bldP spid="5" grpId="1"/>
      <p:bldP spid="8" grpId="0"/>
      <p:bldP spid="8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936875" y="946785"/>
            <a:ext cx="90379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一个鱼缸，从里面量长10 dm,宽6 dm,高4 dm，现在缸内水深2.5 dm，这个鱼缸里有多少升水?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36875" y="3301365"/>
            <a:ext cx="798639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2.5×10×6=150(dm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³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36875" y="4916170"/>
            <a:ext cx="75164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答：这个鱼缸里有</a:t>
            </a: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150 </a:t>
            </a: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升水。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03575" y="3983355"/>
            <a:ext cx="429133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150 dm3=150 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4" grpId="0"/>
      <p:bldP spid="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50768" y="122480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2"/>
          <p:cNvSpPr txBox="1"/>
          <p:nvPr/>
        </p:nvSpPr>
        <p:spPr>
          <a:xfrm flipH="1">
            <a:off x="2367280" y="1091565"/>
            <a:ext cx="763651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完成教材第119页练习二十八第11题。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49096" y="1671828"/>
            <a:ext cx="716889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填写下表。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90550" y="2571750"/>
          <a:ext cx="11320780" cy="3257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9870"/>
                <a:gridCol w="1741170"/>
                <a:gridCol w="4468495"/>
                <a:gridCol w="3611245"/>
              </a:tblGrid>
              <a:tr h="10515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图形及条件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体积</a:t>
                      </a:r>
                    </a:p>
                  </a:txBody>
                  <a:tcPr anchor="ctr"/>
                </a:tc>
              </a:tr>
              <a:tr h="10953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长方体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0953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正方体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75" t="21761" r="59921" b="44028"/>
          <a:stretch>
            <a:fillRect/>
          </a:stretch>
        </p:blipFill>
        <p:spPr bwMode="auto">
          <a:xfrm>
            <a:off x="2049145" y="3769995"/>
            <a:ext cx="1539875" cy="86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32" t="59555" r="63922" b="8809"/>
          <a:stretch>
            <a:fillRect/>
          </a:stretch>
        </p:blipFill>
        <p:spPr bwMode="auto">
          <a:xfrm>
            <a:off x="2217420" y="4902835"/>
            <a:ext cx="1203960" cy="90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本框 7"/>
          <p:cNvSpPr txBox="1"/>
          <p:nvPr/>
        </p:nvSpPr>
        <p:spPr>
          <a:xfrm>
            <a:off x="8375650" y="3903345"/>
            <a:ext cx="10998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</a:t>
            </a:r>
            <a:r>
              <a:rPr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94700" y="4893945"/>
            <a:ext cx="10998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</a:t>
            </a:r>
            <a:r>
              <a:rPr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97935" y="3769995"/>
            <a:ext cx="10998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36035" y="4902835"/>
            <a:ext cx="10998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04690" y="3603625"/>
            <a:ext cx="4123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(</a:t>
            </a: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ab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+</a:t>
            </a: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ah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+</a:t>
            </a: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bh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)×2</a:t>
            </a:r>
            <a:endParaRPr lang="zh-CN" altLang="en-US" sz="4000" b="1" baseline="30000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charset="-122"/>
              <a:sym typeface="+mn-ea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571627" y="4743405"/>
            <a:ext cx="336085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6</a:t>
            </a: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</a:t>
            </a:r>
            <a:r>
              <a:rPr lang="zh-CN" altLang="en-US" sz="4000" b="1" baseline="3000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2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9135745" y="3636010"/>
            <a:ext cx="174244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abh</a:t>
            </a:r>
            <a:endParaRPr lang="zh-CN" altLang="en-US" sz="4000" b="1" baseline="30000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charset="-122"/>
              <a:sym typeface="+mn-ea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9135745" y="4631055"/>
            <a:ext cx="174244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a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  <a:sym typeface="+mn-ea"/>
              </a:rPr>
              <a:t>³</a:t>
            </a:r>
            <a:endParaRPr lang="en-US" altLang="zh-CN" sz="4000" b="1" baseline="30000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1261110" y="1513840"/>
            <a:ext cx="112725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今天我们一起复习了什么内容？还有不懂的地方吗？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730" y="140335"/>
            <a:ext cx="3183890" cy="1286510"/>
            <a:chOff x="146" y="6865"/>
            <a:chExt cx="501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4" y="6865"/>
              <a:ext cx="2007" cy="2026"/>
            </a:xfrm>
            <a:prstGeom prst="rect">
              <a:avLst/>
            </a:prstGeom>
          </p:spPr>
        </p:pic>
        <p:pic>
          <p:nvPicPr>
            <p:cNvPr id="31" name="ktxj0.jpg" descr="id:2147512955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17"/>
            <a:stretch>
              <a:fillRect/>
            </a:stretch>
          </p:blipFill>
          <p:spPr>
            <a:xfrm>
              <a:off x="146" y="7599"/>
              <a:ext cx="3116" cy="1039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189990" y="2820670"/>
            <a:ext cx="942149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今天复习了根据不同方向看到的图形摆图形</a:t>
            </a: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还有旋转。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60905" y="4458970"/>
            <a:ext cx="89642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今天还复习了有关长方体和正方体的内容。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77992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3667760" y="1668145"/>
            <a:ext cx="8524240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1.教材第119页练习二十八第11,12题。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2.教材第120页练习二十八第13,14,16题。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3667522" y="3560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63500" y="-82550"/>
            <a:ext cx="3190240" cy="1609090"/>
            <a:chOff x="8025" y="1667"/>
            <a:chExt cx="5024" cy="2534"/>
          </a:xfrm>
        </p:grpSpPr>
        <p:pic>
          <p:nvPicPr>
            <p:cNvPr id="27" name="图片 26" descr="图片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4" y="1667"/>
              <a:ext cx="2215" cy="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7" name="zysj0.jpg" descr="id:2147512962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20"/>
            <a:stretch>
              <a:fillRect/>
            </a:stretch>
          </p:blipFill>
          <p:spPr>
            <a:xfrm>
              <a:off x="8025" y="2905"/>
              <a:ext cx="3150" cy="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110980" y="1886585"/>
            <a:ext cx="2406015" cy="13684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646232" y="125977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159000" y="836930"/>
            <a:ext cx="75018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根据下面从不同方向看到的图形摆一摆。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pic>
        <p:nvPicPr>
          <p:cNvPr id="1316" name="r158.jpg" descr="id:2147513252;FounderCES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0" y="1771015"/>
            <a:ext cx="5757545" cy="1678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6551" y="4251325"/>
            <a:ext cx="5423759" cy="2315845"/>
            <a:chOff x="1155" y="7825"/>
            <a:chExt cx="12135" cy="3647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7825"/>
              <a:ext cx="8063" cy="2415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只根据一个方向观察到的图形摆图形时,可以有多种摆法。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1155" y="7825"/>
              <a:ext cx="3606" cy="3647"/>
            </a:xfrm>
            <a:prstGeom prst="rect">
              <a:avLst/>
            </a:prstGeom>
          </p:spPr>
        </p:pic>
      </p:grpSp>
      <p:sp>
        <p:nvSpPr>
          <p:cNvPr id="5" name="AutoShape 389"/>
          <p:cNvSpPr>
            <a:spLocks noChangeArrowheads="1"/>
          </p:cNvSpPr>
          <p:nvPr/>
        </p:nvSpPr>
        <p:spPr bwMode="auto">
          <a:xfrm>
            <a:off x="6673849" y="3591719"/>
            <a:ext cx="3492501" cy="1483519"/>
          </a:xfrm>
          <a:prstGeom prst="wedgeRoundRectCallout">
            <a:avLst>
              <a:gd name="adj1" fmla="val 40490"/>
              <a:gd name="adj2" fmla="val 62348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根据三个方向观察到的图形摆图形时,只有一种摆法。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6588" y="371675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7" name="hj01.jpg" descr="id:2147513259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6440" y="2038350"/>
            <a:ext cx="1394460" cy="106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220" y="1359535"/>
            <a:ext cx="90354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根据下面从不同方向看到的图形摆一摆。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</p:txBody>
      </p:sp>
      <p:pic>
        <p:nvPicPr>
          <p:cNvPr id="1318" name="r159.jpg" descr="id:2147513266;FounderCES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87825" y="2695575"/>
            <a:ext cx="5459730" cy="146748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4790440" y="4549775"/>
            <a:ext cx="3342005" cy="16129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19" name="r160.jpg" descr="id:2147513273;FounderCES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145" y="4660265"/>
            <a:ext cx="1675130" cy="139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 形 的 运 动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173639"/>
            <a:ext cx="6480176" cy="1452880"/>
            <a:chOff x="8514126" y="1460852"/>
            <a:chExt cx="3155488" cy="1045108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488" cy="1045108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37547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图形变换有哪些运动方式?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149840" y="918845"/>
            <a:ext cx="1880235" cy="177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4211955" y="1980565"/>
            <a:ext cx="4108450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平移、对称、旋转。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02405" y="2880009"/>
            <a:ext cx="6480176" cy="1452880"/>
            <a:chOff x="8764586" y="1438013"/>
            <a:chExt cx="3155488" cy="1045108"/>
          </a:xfrm>
        </p:grpSpPr>
        <p:sp>
          <p:nvSpPr>
            <p:cNvPr id="13" name="云形标注 12"/>
            <p:cNvSpPr/>
            <p:nvPr/>
          </p:nvSpPr>
          <p:spPr>
            <a:xfrm>
              <a:off x="8764586" y="1438013"/>
              <a:ext cx="3155488" cy="1045108"/>
            </a:xfrm>
            <a:prstGeom prst="cloudCallout">
              <a:avLst>
                <a:gd name="adj1" fmla="val 53723"/>
                <a:gd name="adj2" fmla="val -62563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6"/>
            <p:cNvSpPr txBox="1"/>
            <p:nvPr/>
          </p:nvSpPr>
          <p:spPr>
            <a:xfrm>
              <a:off x="9159138" y="1832669"/>
              <a:ext cx="2598910" cy="37547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图形的旋转有什么特点?</a:t>
              </a:r>
            </a:p>
          </p:txBody>
        </p:sp>
      </p:grpSp>
      <p:sp>
        <p:nvSpPr>
          <p:cNvPr id="15" name="文本框 20482"/>
          <p:cNvSpPr txBox="1"/>
          <p:nvPr/>
        </p:nvSpPr>
        <p:spPr>
          <a:xfrm>
            <a:off x="2018030" y="4487545"/>
            <a:ext cx="9151620" cy="16414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原图形上的所有点、所有线段都旋转相同的度数，对应点到旋转中心的距离相等，对应角相等。图形旋转后，其形状、大小都没有发生变化，只是位置变了。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773607" y="59048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21" name="r161.jpg" descr="id:2147513287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6870" y="1259840"/>
            <a:ext cx="7990840" cy="2788285"/>
          </a:xfrm>
          <a:prstGeom prst="rect">
            <a:avLst/>
          </a:prstGeom>
        </p:spPr>
      </p:pic>
      <p:sp>
        <p:nvSpPr>
          <p:cNvPr id="3" name="AutoShape 389"/>
          <p:cNvSpPr>
            <a:spLocks noChangeArrowheads="1"/>
          </p:cNvSpPr>
          <p:nvPr/>
        </p:nvSpPr>
        <p:spPr bwMode="auto">
          <a:xfrm>
            <a:off x="7033895" y="4398010"/>
            <a:ext cx="2901950" cy="676910"/>
          </a:xfrm>
          <a:prstGeom prst="wedgeRoundRectCallout">
            <a:avLst>
              <a:gd name="adj1" fmla="val 40490"/>
              <a:gd name="adj2" fmla="val 62348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这是旋转现象。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0513" y="430730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674360" y="2980690"/>
            <a:ext cx="8426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600" dirty="0">
                <a:solidFill>
                  <a:srgbClr val="FF0000"/>
                </a:solidFill>
                <a:latin typeface="+mn-ea"/>
                <a:ea typeface="+mn-ea"/>
              </a:rPr>
              <a:t>逆</a:t>
            </a:r>
          </a:p>
        </p:txBody>
      </p:sp>
      <p:sp>
        <p:nvSpPr>
          <p:cNvPr id="8" name="矩形 7"/>
          <p:cNvSpPr/>
          <p:nvPr/>
        </p:nvSpPr>
        <p:spPr>
          <a:xfrm>
            <a:off x="5530850" y="3513455"/>
            <a:ext cx="8426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+mn-ea"/>
                <a:ea typeface="+mn-ea"/>
              </a:rPr>
              <a:t>90</a:t>
            </a:r>
          </a:p>
        </p:txBody>
      </p:sp>
      <p:sp>
        <p:nvSpPr>
          <p:cNvPr id="13" name="矩形 12"/>
          <p:cNvSpPr/>
          <p:nvPr/>
        </p:nvSpPr>
        <p:spPr>
          <a:xfrm>
            <a:off x="8651875" y="2983230"/>
            <a:ext cx="8426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600" dirty="0">
                <a:solidFill>
                  <a:srgbClr val="FF0000"/>
                </a:solidFill>
                <a:latin typeface="+mn-ea"/>
                <a:ea typeface="+mn-ea"/>
              </a:rPr>
              <a:t>逆</a:t>
            </a:r>
          </a:p>
        </p:txBody>
      </p:sp>
      <p:sp>
        <p:nvSpPr>
          <p:cNvPr id="14" name="矩形 13"/>
          <p:cNvSpPr/>
          <p:nvPr/>
        </p:nvSpPr>
        <p:spPr>
          <a:xfrm>
            <a:off x="8508365" y="3515995"/>
            <a:ext cx="8426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+mn-ea"/>
                <a:ea typeface="+mn-ea"/>
              </a:rPr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3" grpId="0" bldLvl="0" animBg="1"/>
      <p:bldP spid="4" grpId="0"/>
      <p:bldP spid="8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43580" y="739775"/>
            <a:ext cx="81591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画出绕点O顺时针旋转90°后的图形。</a:t>
            </a:r>
          </a:p>
        </p:txBody>
      </p:sp>
      <p:pic>
        <p:nvPicPr>
          <p:cNvPr id="1322" name="r162.jpg" descr="id:2147513294;FounderCES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31945" y="1816100"/>
            <a:ext cx="4569460" cy="41941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293360" y="4476750"/>
            <a:ext cx="2246630" cy="5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416675" y="4472940"/>
            <a:ext cx="1123950" cy="11385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276215" y="4486910"/>
            <a:ext cx="1141730" cy="11245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444105" y="4187190"/>
            <a:ext cx="7359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  <a:latin typeface="+mn-ea"/>
                <a:ea typeface="+mn-ea"/>
              </a:rPr>
              <a:t>A′</a:t>
            </a:r>
            <a:endParaRPr lang="zh-CN" altLang="en-US" sz="3200" i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7920" y="5566410"/>
            <a:ext cx="7359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  <a:latin typeface="+mn-ea"/>
                <a:ea typeface="+mn-ea"/>
              </a:rPr>
              <a:t>B′</a:t>
            </a:r>
            <a:endParaRPr lang="zh-CN" altLang="en-US" sz="3200" i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3600" y="31038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长方体和正方体的特征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2148f96-a68b-4256-8c73-05ba6e936ed0}"/>
  <p:tag name="TABLE_ENDDRAG_ORIGIN_RECT" val="694*379"/>
  <p:tag name="TABLE_ENDDRAG_RECT" val="233*111*694*37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5ad78ab-a7e0-46f5-be2a-8379bf3d7b67}"/>
  <p:tag name="TABLE_ENDDRAG_ORIGIN_RECT" val="891*255"/>
  <p:tag name="TABLE_ENDDRAG_RECT" val="46*202*891*25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988</Words>
  <Application>Microsoft Office PowerPoint</Application>
  <PresentationFormat>自定义</PresentationFormat>
  <Paragraphs>150</Paragraphs>
  <Slides>30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2202</cp:revision>
  <dcterms:created xsi:type="dcterms:W3CDTF">2017-11-13T08:28:00Z</dcterms:created>
  <dcterms:modified xsi:type="dcterms:W3CDTF">2021-12-06T07:34:43Z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